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57" r:id="rId4"/>
    <p:sldId id="261" r:id="rId5"/>
    <p:sldId id="259" r:id="rId6"/>
    <p:sldId id="260" r:id="rId7"/>
    <p:sldId id="262" r:id="rId8"/>
    <p:sldId id="263" r:id="rId9"/>
    <p:sldId id="264" r:id="rId10"/>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110" d="100"/>
          <a:sy n="110" d="100"/>
        </p:scale>
        <p:origin x="63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2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006AA03-3284-42FE-B42E-40FF55992F9F}" type="datetimeFigureOut">
              <a:rPr lang="en-US" smtClean="0"/>
              <a:t>6/19/2019</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712D833-AF84-48B7-B0D4-49BB5D2A1FED}" type="slidenum">
              <a:rPr lang="en-US" smtClean="0"/>
              <a:t>‹#›</a:t>
            </a:fld>
            <a:endParaRPr lang="en-US"/>
          </a:p>
        </p:txBody>
      </p:sp>
    </p:spTree>
    <p:extLst>
      <p:ext uri="{BB962C8B-B14F-4D97-AF65-F5344CB8AC3E}">
        <p14:creationId xmlns:p14="http://schemas.microsoft.com/office/powerpoint/2010/main" val="297564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1</a:t>
            </a:fld>
            <a:endParaRPr lang="en-US"/>
          </a:p>
        </p:txBody>
      </p:sp>
    </p:spTree>
    <p:extLst>
      <p:ext uri="{BB962C8B-B14F-4D97-AF65-F5344CB8AC3E}">
        <p14:creationId xmlns:p14="http://schemas.microsoft.com/office/powerpoint/2010/main" val="10723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Stewardship Committee:</a:t>
            </a:r>
            <a:r>
              <a:rPr lang="en-US" dirty="0"/>
              <a:t>  We </a:t>
            </a:r>
            <a:r>
              <a:rPr lang="en-US" dirty="0" smtClean="0"/>
              <a:t>had a </a:t>
            </a:r>
            <a:r>
              <a:rPr lang="en-US" dirty="0"/>
              <a:t>stewardship ministry, Generous Hearts</a:t>
            </a:r>
            <a:r>
              <a:rPr lang="en-US" dirty="0" smtClean="0"/>
              <a:t>, in place for 5 years which has now been renamed Faithful Stewards.   The team currently has eight members.  Some from the old GH team and some new members.</a:t>
            </a:r>
          </a:p>
          <a:p>
            <a:endParaRPr lang="en-US" dirty="0"/>
          </a:p>
          <a:p>
            <a:r>
              <a:rPr lang="en-US" dirty="0"/>
              <a:t>This team will coordinate with Father </a:t>
            </a:r>
            <a:r>
              <a:rPr lang="en-US" dirty="0" smtClean="0"/>
              <a:t>John, our pastor, </a:t>
            </a:r>
            <a:r>
              <a:rPr lang="en-US" dirty="0"/>
              <a:t>all aspects of the parish stewardship plan to ensure a stewardship theme and common language is incorporated into everything we </a:t>
            </a:r>
            <a:r>
              <a:rPr lang="en-US" dirty="0" smtClean="0"/>
              <a:t>do. A year long plan for establishing and sustaining stewardship in the parish will be incorporated into our best practices.</a:t>
            </a:r>
          </a:p>
          <a:p>
            <a:endParaRPr lang="en-US" dirty="0"/>
          </a:p>
          <a:p>
            <a:r>
              <a:rPr lang="en-US" dirty="0"/>
              <a:t>We </a:t>
            </a:r>
            <a:r>
              <a:rPr lang="en-US" dirty="0" smtClean="0"/>
              <a:t>have, in the past, used a version </a:t>
            </a:r>
            <a:r>
              <a:rPr lang="en-US" dirty="0"/>
              <a:t>of an annual commitment and we will continue to do it the beginning of June.   This annual commitment includes time, talent and treasure.  We plan to continue this and the newly formed Faithful Stewards ministry will coordinate pulpit talks, bulletin announcements, etc. </a:t>
            </a:r>
            <a:endParaRPr lang="en-US" dirty="0" smtClean="0"/>
          </a:p>
          <a:p>
            <a:endParaRPr lang="en-US" dirty="0"/>
          </a:p>
          <a:p>
            <a:r>
              <a:rPr lang="en-US" dirty="0"/>
              <a:t>The new Faithful Stewards ministry will develop an annual plan with seasonal focus points based on the many available options.  </a:t>
            </a:r>
          </a:p>
          <a:p>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2</a:t>
            </a:fld>
            <a:endParaRPr lang="en-US"/>
          </a:p>
        </p:txBody>
      </p:sp>
    </p:spTree>
    <p:extLst>
      <p:ext uri="{BB962C8B-B14F-4D97-AF65-F5344CB8AC3E}">
        <p14:creationId xmlns:p14="http://schemas.microsoft.com/office/powerpoint/2010/main" val="94187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269" y="4454494"/>
            <a:ext cx="5486400" cy="3667334"/>
          </a:xfrm>
        </p:spPr>
        <p:txBody>
          <a:bodyPr/>
          <a:lstStyle/>
          <a:p>
            <a:endParaRPr lang="en-US" b="1" dirty="0" smtClean="0"/>
          </a:p>
          <a:p>
            <a:endParaRPr lang="en-US" b="1" dirty="0"/>
          </a:p>
          <a:p>
            <a:r>
              <a:rPr lang="en-US" b="1" dirty="0" smtClean="0"/>
              <a:t>Sunday </a:t>
            </a:r>
            <a:r>
              <a:rPr lang="en-US" b="1" dirty="0"/>
              <a:t>Liturgy</a:t>
            </a:r>
            <a:r>
              <a:rPr lang="en-US" dirty="0"/>
              <a:t> - Father John will mention stewardship themes in his homilies where appropriate.  The Deacons will also be asked to incorporate it into their monthly homilies.    A</a:t>
            </a:r>
            <a:r>
              <a:rPr lang="en-US" dirty="0" smtClean="0"/>
              <a:t> </a:t>
            </a:r>
            <a:r>
              <a:rPr lang="en-US" dirty="0"/>
              <a:t>stewardship </a:t>
            </a:r>
            <a:r>
              <a:rPr lang="en-US" dirty="0" smtClean="0"/>
              <a:t>prayer, from the OPL 2019 calendar, will be seasonally incorporated </a:t>
            </a:r>
            <a:r>
              <a:rPr lang="en-US" dirty="0"/>
              <a:t>into the mass </a:t>
            </a:r>
            <a:r>
              <a:rPr lang="en-US" dirty="0" smtClean="0"/>
              <a:t>similar </a:t>
            </a:r>
            <a:r>
              <a:rPr lang="en-US" dirty="0"/>
              <a:t>to how the Arise prayer was used.  Stewardship will be added to the Prayers of the Faithful.  </a:t>
            </a:r>
          </a:p>
          <a:p>
            <a:endParaRPr lang="en-US" b="1" dirty="0" smtClean="0"/>
          </a:p>
          <a:p>
            <a:r>
              <a:rPr lang="en-US" b="1" dirty="0" smtClean="0"/>
              <a:t>Bulletin</a:t>
            </a:r>
            <a:r>
              <a:rPr lang="en-US" dirty="0" smtClean="0"/>
              <a:t> </a:t>
            </a:r>
            <a:r>
              <a:rPr lang="en-US" dirty="0"/>
              <a:t>- Father John has begun incorporating stewardship themes in his Pastor’s Corner for several months now and he will continue that.   A scripture relative to stewardship with a question to think about will be added into the weekly bulletin.  A children’s crossword puzzle, word game or other activity with a stewardship theme will be added to the weekly bulletin.  Bulletin inserts with a focus on stewardship will be done at seasonal focus points.  </a:t>
            </a:r>
            <a:endParaRPr lang="en-US" dirty="0" smtClean="0"/>
          </a:p>
          <a:p>
            <a:endParaRPr lang="en-US" dirty="0"/>
          </a:p>
          <a:p>
            <a:r>
              <a:rPr lang="en-US" b="1" dirty="0" smtClean="0"/>
              <a:t>Ministries - </a:t>
            </a:r>
            <a:r>
              <a:rPr lang="en-US" dirty="0" smtClean="0"/>
              <a:t>All 36 ministry teams will </a:t>
            </a:r>
            <a:r>
              <a:rPr lang="en-US" dirty="0"/>
              <a:t>open and close all of their meetings with a stewardship </a:t>
            </a:r>
            <a:r>
              <a:rPr lang="en-US" dirty="0" smtClean="0"/>
              <a:t>prayer taken from the 2019 OPL calendar.  </a:t>
            </a:r>
            <a:r>
              <a:rPr lang="en-US" dirty="0"/>
              <a:t>Every ministry member needs to hear the same stewardship message.   Prayers will be changed based on the seasonal focus points.</a:t>
            </a:r>
          </a:p>
          <a:p>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3</a:t>
            </a:fld>
            <a:endParaRPr lang="en-US"/>
          </a:p>
        </p:txBody>
      </p:sp>
    </p:spTree>
    <p:extLst>
      <p:ext uri="{BB962C8B-B14F-4D97-AF65-F5344CB8AC3E}">
        <p14:creationId xmlns:p14="http://schemas.microsoft.com/office/powerpoint/2010/main" val="370705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Parish Council has been actively involved in the pilot process and fully supports our endeavors.  The Finance Council has been equally involved….they need to know what the plan is so they can provide the financial support needed.   </a:t>
            </a:r>
          </a:p>
          <a:p>
            <a:endParaRPr lang="en-US" dirty="0"/>
          </a:p>
          <a:p>
            <a:r>
              <a:rPr lang="en-US" dirty="0" smtClean="0"/>
              <a:t>Since this is a continuous process it will require ongoing pastoral planning to make sure we reach our goal of creating a culture of stewardship in our parish.</a:t>
            </a:r>
          </a:p>
          <a:p>
            <a:endParaRPr lang="en-US" dirty="0"/>
          </a:p>
          <a:p>
            <a:r>
              <a:rPr lang="en-US" dirty="0" smtClean="0"/>
              <a:t>Working together we can make it happen.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4</a:t>
            </a:fld>
            <a:endParaRPr lang="en-US"/>
          </a:p>
        </p:txBody>
      </p:sp>
    </p:spTree>
    <p:extLst>
      <p:ext uri="{BB962C8B-B14F-4D97-AF65-F5344CB8AC3E}">
        <p14:creationId xmlns:p14="http://schemas.microsoft.com/office/powerpoint/2010/main" val="345937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6"/>
            <a:ext cx="5486400" cy="4164304"/>
          </a:xfrm>
        </p:spPr>
        <p:txBody>
          <a:bodyPr/>
          <a:lstStyle/>
          <a:p>
            <a:r>
              <a:rPr lang="en-US" b="1" dirty="0"/>
              <a:t>Newsletter </a:t>
            </a:r>
            <a:r>
              <a:rPr lang="en-US" dirty="0"/>
              <a:t>– A quarterly, seasonal newsletter, more in-depth than the bulletin will be published and will include a financial report.  </a:t>
            </a:r>
            <a:r>
              <a:rPr lang="en-US" dirty="0" smtClean="0"/>
              <a:t>This will </a:t>
            </a:r>
            <a:r>
              <a:rPr lang="en-US" dirty="0"/>
              <a:t>i</a:t>
            </a:r>
            <a:r>
              <a:rPr lang="en-US" dirty="0" smtClean="0"/>
              <a:t>nclude </a:t>
            </a:r>
            <a:r>
              <a:rPr lang="en-US" dirty="0"/>
              <a:t>something like “Faces of St. Vincent’s” to highlight parishioners</a:t>
            </a:r>
            <a:r>
              <a:rPr lang="en-US" dirty="0" smtClean="0"/>
              <a:t>.</a:t>
            </a:r>
          </a:p>
          <a:p>
            <a:endParaRPr lang="en-US" dirty="0"/>
          </a:p>
          <a:p>
            <a:r>
              <a:rPr lang="en-US" b="1" dirty="0"/>
              <a:t>Website </a:t>
            </a:r>
            <a:r>
              <a:rPr lang="en-US" dirty="0"/>
              <a:t>– A Stewardship block will be added and will include articles, newsletters, videos, etc. on </a:t>
            </a:r>
            <a:r>
              <a:rPr lang="en-US" dirty="0" smtClean="0"/>
              <a:t>stewardship.</a:t>
            </a:r>
          </a:p>
          <a:p>
            <a:endParaRPr lang="en-US" dirty="0"/>
          </a:p>
          <a:p>
            <a:r>
              <a:rPr lang="en-US" b="1" dirty="0"/>
              <a:t>Email/Postal Mail/Remind/Facebook </a:t>
            </a:r>
            <a:r>
              <a:rPr lang="en-US" dirty="0"/>
              <a:t>– Stewardship material provided for the website will also appear on Facebook.   Newsletters will be sent via Email and postal mail. </a:t>
            </a:r>
            <a:r>
              <a:rPr lang="en-US" dirty="0" smtClean="0"/>
              <a:t>Remind is a text messaging service currently in use to notify parishioners about upcoming events. It </a:t>
            </a:r>
            <a:r>
              <a:rPr lang="en-US" dirty="0"/>
              <a:t>will be used to notify people that new material is on the website.   </a:t>
            </a:r>
            <a:r>
              <a:rPr lang="en-US" dirty="0" smtClean="0"/>
              <a:t>We will also look </a:t>
            </a:r>
            <a:r>
              <a:rPr lang="en-US" dirty="0"/>
              <a:t>into using Instagram and </a:t>
            </a:r>
            <a:r>
              <a:rPr lang="en-US" dirty="0" smtClean="0"/>
              <a:t>other social media apps </a:t>
            </a:r>
            <a:r>
              <a:rPr lang="en-US" dirty="0"/>
              <a:t>to spread our stewardship message. </a:t>
            </a:r>
          </a:p>
          <a:p>
            <a:endParaRPr lang="en-US" b="1" dirty="0" smtClean="0"/>
          </a:p>
          <a:p>
            <a:r>
              <a:rPr lang="en-US" b="1" dirty="0" smtClean="0"/>
              <a:t>Lay </a:t>
            </a:r>
            <a:r>
              <a:rPr lang="en-US" b="1" dirty="0"/>
              <a:t>Witness </a:t>
            </a:r>
            <a:r>
              <a:rPr lang="en-US" dirty="0"/>
              <a:t>– Testimonials and video presentation (3 minutes) will be developed and used in the bulletin, newsletter and videos will be played on a continuous loop at the K of C Food for Families events, at the Lenten Station Suppers, etc.  </a:t>
            </a:r>
            <a:r>
              <a:rPr lang="en-US" dirty="0" smtClean="0"/>
              <a:t>In </a:t>
            </a:r>
            <a:r>
              <a:rPr lang="en-US" dirty="0"/>
              <a:t>person testimonies </a:t>
            </a:r>
            <a:r>
              <a:rPr lang="en-US" dirty="0" smtClean="0"/>
              <a:t>will also be used </a:t>
            </a:r>
            <a:r>
              <a:rPr lang="en-US" dirty="0"/>
              <a:t>during the annual commitment weekend</a:t>
            </a:r>
            <a:r>
              <a:rPr lang="en-US" dirty="0" smtClean="0"/>
              <a:t>.</a:t>
            </a:r>
          </a:p>
          <a:p>
            <a:endParaRPr lang="en-US" dirty="0" smtClean="0"/>
          </a:p>
          <a:p>
            <a:r>
              <a:rPr lang="en-US" b="1" dirty="0" smtClean="0"/>
              <a:t>Signage - </a:t>
            </a:r>
            <a:r>
              <a:rPr lang="en-US" dirty="0" smtClean="0"/>
              <a:t>In </a:t>
            </a:r>
            <a:r>
              <a:rPr lang="en-US" dirty="0"/>
              <a:t>the past we have posted banners for </a:t>
            </a:r>
            <a:r>
              <a:rPr lang="en-US" dirty="0" smtClean="0"/>
              <a:t>various programs </a:t>
            </a:r>
            <a:r>
              <a:rPr lang="en-US" dirty="0"/>
              <a:t>in the Narthex and in the rear of the church.   We will continue this during the seasonal focus times with a stewardship theme.  </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5</a:t>
            </a:fld>
            <a:endParaRPr lang="en-US"/>
          </a:p>
        </p:txBody>
      </p:sp>
    </p:spTree>
    <p:extLst>
      <p:ext uri="{BB962C8B-B14F-4D97-AF65-F5344CB8AC3E}">
        <p14:creationId xmlns:p14="http://schemas.microsoft.com/office/powerpoint/2010/main" val="405262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6"/>
            <a:ext cx="5486400" cy="4364257"/>
          </a:xfrm>
        </p:spPr>
        <p:txBody>
          <a:bodyPr/>
          <a:lstStyle/>
          <a:p>
            <a:r>
              <a:rPr lang="en-US" b="1" dirty="0"/>
              <a:t>Faith Formation – Adults </a:t>
            </a:r>
            <a:r>
              <a:rPr lang="en-US" dirty="0"/>
              <a:t>– We currently have a “Share the Sunday Readings” group in the evenings.   </a:t>
            </a:r>
            <a:r>
              <a:rPr lang="en-US" dirty="0" smtClean="0"/>
              <a:t>Father </a:t>
            </a:r>
            <a:r>
              <a:rPr lang="en-US" dirty="0"/>
              <a:t>John plans to start a bible study group in the near future.    RCIA </a:t>
            </a:r>
            <a:r>
              <a:rPr lang="en-US" dirty="0" smtClean="0"/>
              <a:t>will be a </a:t>
            </a:r>
            <a:r>
              <a:rPr lang="en-US" dirty="0"/>
              <a:t>topic for the Newsletter.  Be My Witness will be starting in </a:t>
            </a:r>
            <a:r>
              <a:rPr lang="en-US" dirty="0" smtClean="0"/>
              <a:t>February for </a:t>
            </a:r>
            <a:r>
              <a:rPr lang="en-US" dirty="0"/>
              <a:t>small groups.   Retreats </a:t>
            </a:r>
            <a:r>
              <a:rPr lang="en-US" dirty="0" smtClean="0"/>
              <a:t>will continue </a:t>
            </a:r>
            <a:r>
              <a:rPr lang="en-US" dirty="0"/>
              <a:t>to be offered.  </a:t>
            </a:r>
            <a:r>
              <a:rPr lang="en-US" dirty="0" smtClean="0"/>
              <a:t>Parent led service projects -Linking </a:t>
            </a:r>
            <a:r>
              <a:rPr lang="en-US" dirty="0"/>
              <a:t>parents with their children for community events </a:t>
            </a:r>
            <a:r>
              <a:rPr lang="en-US" dirty="0" smtClean="0"/>
              <a:t>will </a:t>
            </a:r>
            <a:r>
              <a:rPr lang="en-US" dirty="0"/>
              <a:t>be </a:t>
            </a:r>
            <a:r>
              <a:rPr lang="en-US" dirty="0" smtClean="0"/>
              <a:t>considered….i.e. a </a:t>
            </a:r>
            <a:r>
              <a:rPr lang="en-US" dirty="0"/>
              <a:t>team of parents </a:t>
            </a:r>
            <a:r>
              <a:rPr lang="en-US" dirty="0" smtClean="0"/>
              <a:t>to </a:t>
            </a:r>
            <a:r>
              <a:rPr lang="en-US" dirty="0"/>
              <a:t>sponsor an event in their </a:t>
            </a:r>
            <a:r>
              <a:rPr lang="en-US" dirty="0" smtClean="0"/>
              <a:t>community, raking </a:t>
            </a:r>
            <a:r>
              <a:rPr lang="en-US" dirty="0"/>
              <a:t>leaves for the aged, washing windows, Salvation Army truck pick up point, etc. </a:t>
            </a:r>
            <a:r>
              <a:rPr lang="en-US" dirty="0" smtClean="0"/>
              <a:t>would </a:t>
            </a:r>
            <a:r>
              <a:rPr lang="en-US" dirty="0"/>
              <a:t>foster stewardship in the </a:t>
            </a:r>
            <a:r>
              <a:rPr lang="en-US" dirty="0" smtClean="0"/>
              <a:t>family</a:t>
            </a:r>
            <a:r>
              <a:rPr lang="en-US" dirty="0"/>
              <a:t>.</a:t>
            </a:r>
          </a:p>
          <a:p>
            <a:endParaRPr lang="en-US" b="1" dirty="0" smtClean="0"/>
          </a:p>
          <a:p>
            <a:r>
              <a:rPr lang="en-US" b="1" dirty="0" smtClean="0"/>
              <a:t>Faith </a:t>
            </a:r>
            <a:r>
              <a:rPr lang="en-US" b="1" dirty="0"/>
              <a:t>Formation – Teens</a:t>
            </a:r>
            <a:r>
              <a:rPr lang="en-US" dirty="0"/>
              <a:t> – We currently have a Youth Group but the number of active teens is dwindling.   A Youth Group recruitment drive </a:t>
            </a:r>
            <a:r>
              <a:rPr lang="en-US" dirty="0" smtClean="0"/>
              <a:t>with a stewardship theme will be considered.  </a:t>
            </a:r>
            <a:r>
              <a:rPr lang="en-US" dirty="0"/>
              <a:t>Development of a peer ministry </a:t>
            </a:r>
            <a:r>
              <a:rPr lang="en-US" dirty="0" smtClean="0"/>
              <a:t>will also </a:t>
            </a:r>
            <a:r>
              <a:rPr lang="en-US" dirty="0"/>
              <a:t>be considered.</a:t>
            </a:r>
          </a:p>
          <a:p>
            <a:endParaRPr lang="en-US" b="1" dirty="0" smtClean="0"/>
          </a:p>
          <a:p>
            <a:r>
              <a:rPr lang="en-US" b="1" dirty="0" smtClean="0"/>
              <a:t>Faith </a:t>
            </a:r>
            <a:r>
              <a:rPr lang="en-US" b="1" dirty="0"/>
              <a:t>Formation – Children</a:t>
            </a:r>
            <a:r>
              <a:rPr lang="en-US" dirty="0"/>
              <a:t> – We currently have a Children’s Liturgy ministry and it </a:t>
            </a:r>
            <a:r>
              <a:rPr lang="en-US" dirty="0" smtClean="0"/>
              <a:t>will </a:t>
            </a:r>
            <a:r>
              <a:rPr lang="en-US" dirty="0"/>
              <a:t>incorporate a way for children to become stewards.   The stewardship message </a:t>
            </a:r>
            <a:r>
              <a:rPr lang="en-US" dirty="0" smtClean="0"/>
              <a:t>will </a:t>
            </a:r>
            <a:r>
              <a:rPr lang="en-US" dirty="0"/>
              <a:t>be incorporated into the weekly material presented.   An envelope program </a:t>
            </a:r>
            <a:r>
              <a:rPr lang="en-US" dirty="0" smtClean="0"/>
              <a:t>will also </a:t>
            </a:r>
            <a:r>
              <a:rPr lang="en-US" dirty="0"/>
              <a:t>be considered specifically for the children.  </a:t>
            </a:r>
            <a:r>
              <a:rPr lang="en-US" dirty="0" smtClean="0"/>
              <a:t>A </a:t>
            </a:r>
            <a:r>
              <a:rPr lang="en-US" dirty="0"/>
              <a:t>canned food collection for the Food Pantry may also be appropriate for this age group.  </a:t>
            </a:r>
          </a:p>
          <a:p>
            <a:endParaRPr lang="en-US" dirty="0" smtClean="0"/>
          </a:p>
          <a:p>
            <a:r>
              <a:rPr lang="en-US" dirty="0"/>
              <a:t>All children, Youth Group, Faith Formation, Children’s Liturgy, </a:t>
            </a:r>
            <a:r>
              <a:rPr lang="en-US" dirty="0" smtClean="0"/>
              <a:t>will </a:t>
            </a:r>
            <a:r>
              <a:rPr lang="en-US" dirty="0"/>
              <a:t>be referred to as “Young Disciples” as often as possible.</a:t>
            </a:r>
          </a:p>
          <a:p>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6</a:t>
            </a:fld>
            <a:endParaRPr lang="en-US"/>
          </a:p>
        </p:txBody>
      </p:sp>
    </p:spTree>
    <p:extLst>
      <p:ext uri="{BB962C8B-B14F-4D97-AF65-F5344CB8AC3E}">
        <p14:creationId xmlns:p14="http://schemas.microsoft.com/office/powerpoint/2010/main" val="99485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7661"/>
            <a:ext cx="5486400" cy="3667334"/>
          </a:xfrm>
        </p:spPr>
        <p:txBody>
          <a:bodyPr/>
          <a:lstStyle/>
          <a:p>
            <a:endParaRPr lang="en-US" dirty="0" smtClean="0"/>
          </a:p>
          <a:p>
            <a:r>
              <a:rPr lang="en-US" dirty="0" smtClean="0"/>
              <a:t>To allow all parishioners to participate in stewardship </a:t>
            </a:r>
            <a:r>
              <a:rPr lang="en-US" b="1" dirty="0" smtClean="0"/>
              <a:t>ministries</a:t>
            </a:r>
            <a:r>
              <a:rPr lang="en-US" dirty="0" smtClean="0"/>
              <a:t>, we will add an Assorted Ministry </a:t>
            </a:r>
            <a:r>
              <a:rPr lang="en-US" dirty="0"/>
              <a:t>group to focus on the talents of parishioners who may not be able to join a formal ministry that requires a reoccurring time commitment but would like to contribute their talents on an “as needed” basis. (I.e. someone good at photography may be called upon to take pictures at events or of parishioners for the newsletter, or someone with graphic arts talent to design banners/signage, etc.)  </a:t>
            </a:r>
            <a:endParaRPr lang="en-US" dirty="0" smtClean="0"/>
          </a:p>
          <a:p>
            <a:r>
              <a:rPr lang="en-US" dirty="0"/>
              <a:t> </a:t>
            </a:r>
            <a:endParaRPr lang="en-US" dirty="0" smtClean="0"/>
          </a:p>
          <a:p>
            <a:endParaRPr lang="en-US" dirty="0"/>
          </a:p>
          <a:p>
            <a:r>
              <a:rPr lang="en-US" dirty="0"/>
              <a:t>The </a:t>
            </a:r>
            <a:r>
              <a:rPr lang="en-US" b="1" dirty="0"/>
              <a:t>Music Ministry </a:t>
            </a:r>
            <a:r>
              <a:rPr lang="en-US" dirty="0"/>
              <a:t>will be asked to review music selections that may lean toward stewardship (i.e. Here I Am Lord, etc.) and incorporate those during the annual commitment time period and other seasonal focus times.</a:t>
            </a:r>
          </a:p>
          <a:p>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7</a:t>
            </a:fld>
            <a:endParaRPr lang="en-US"/>
          </a:p>
        </p:txBody>
      </p:sp>
    </p:spTree>
    <p:extLst>
      <p:ext uri="{BB962C8B-B14F-4D97-AF65-F5344CB8AC3E}">
        <p14:creationId xmlns:p14="http://schemas.microsoft.com/office/powerpoint/2010/main" val="192848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 culture of stewardship is a lifelong commitment and it will take time to fully implement all the various aspects.   We believe that we have a good start and we’ll work to remain accountable for all of God’s gifts and resources.  </a:t>
            </a:r>
            <a:endParaRPr lang="en-US" dirty="0"/>
          </a:p>
        </p:txBody>
      </p:sp>
      <p:sp>
        <p:nvSpPr>
          <p:cNvPr id="4" name="Slide Number Placeholder 3"/>
          <p:cNvSpPr>
            <a:spLocks noGrp="1"/>
          </p:cNvSpPr>
          <p:nvPr>
            <p:ph type="sldNum" sz="quarter" idx="10"/>
          </p:nvPr>
        </p:nvSpPr>
        <p:spPr/>
        <p:txBody>
          <a:bodyPr/>
          <a:lstStyle/>
          <a:p>
            <a:fld id="{D712D833-AF84-48B7-B0D4-49BB5D2A1FED}" type="slidenum">
              <a:rPr lang="en-US" smtClean="0"/>
              <a:t>8</a:t>
            </a:fld>
            <a:endParaRPr lang="en-US"/>
          </a:p>
        </p:txBody>
      </p:sp>
    </p:spTree>
    <p:extLst>
      <p:ext uri="{BB962C8B-B14F-4D97-AF65-F5344CB8AC3E}">
        <p14:creationId xmlns:p14="http://schemas.microsoft.com/office/powerpoint/2010/main" val="167791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2D833-AF84-48B7-B0D4-49BB5D2A1FED}" type="slidenum">
              <a:rPr lang="en-US" smtClean="0"/>
              <a:t>9</a:t>
            </a:fld>
            <a:endParaRPr lang="en-US"/>
          </a:p>
        </p:txBody>
      </p:sp>
    </p:spTree>
    <p:extLst>
      <p:ext uri="{BB962C8B-B14F-4D97-AF65-F5344CB8AC3E}">
        <p14:creationId xmlns:p14="http://schemas.microsoft.com/office/powerpoint/2010/main" val="292976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6/19/2019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591" y="4144351"/>
            <a:ext cx="8216427" cy="1646302"/>
          </a:xfrm>
        </p:spPr>
        <p:txBody>
          <a:bodyPr/>
          <a:lstStyle/>
          <a:p>
            <a:r>
              <a:rPr lang="en-US" sz="4800" dirty="0" smtClean="0"/>
              <a:t>St. Vincent de Paul Church</a:t>
            </a:r>
            <a:br>
              <a:rPr lang="en-US" sz="4800" dirty="0" smtClean="0"/>
            </a:br>
            <a:r>
              <a:rPr lang="en-US" sz="3200" dirty="0" smtClean="0"/>
              <a:t>Faithful Stewards Implementation Plan</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91" y="497142"/>
            <a:ext cx="8216427" cy="3647209"/>
          </a:xfrm>
          <a:prstGeom prst="rect">
            <a:avLst/>
          </a:prstGeom>
        </p:spPr>
      </p:pic>
    </p:spTree>
    <p:extLst>
      <p:ext uri="{BB962C8B-B14F-4D97-AF65-F5344CB8AC3E}">
        <p14:creationId xmlns:p14="http://schemas.microsoft.com/office/powerpoint/2010/main" val="423162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Stewardship Committee</a:t>
            </a:r>
            <a:endParaRPr lang="en-US" dirty="0"/>
          </a:p>
        </p:txBody>
      </p:sp>
      <p:sp>
        <p:nvSpPr>
          <p:cNvPr id="3" name="Content Placeholder 2"/>
          <p:cNvSpPr>
            <a:spLocks noGrp="1"/>
          </p:cNvSpPr>
          <p:nvPr>
            <p:ph idx="1"/>
          </p:nvPr>
        </p:nvSpPr>
        <p:spPr>
          <a:xfrm>
            <a:off x="677334" y="1443617"/>
            <a:ext cx="8596668" cy="3880773"/>
          </a:xfrm>
        </p:spPr>
        <p:txBody>
          <a:bodyPr>
            <a:normAutofit lnSpcReduction="10000"/>
          </a:bodyPr>
          <a:lstStyle/>
          <a:p>
            <a:endParaRPr lang="en-US" dirty="0" smtClean="0"/>
          </a:p>
          <a:p>
            <a:endParaRPr lang="en-US" dirty="0" smtClean="0"/>
          </a:p>
          <a:p>
            <a:endParaRPr lang="en-US" dirty="0"/>
          </a:p>
          <a:p>
            <a:pPr marL="0" indent="0">
              <a:buNone/>
            </a:pPr>
            <a:endParaRPr lang="en-US" dirty="0" smtClean="0"/>
          </a:p>
          <a:p>
            <a:pPr marL="0" indent="0">
              <a:buNone/>
            </a:pPr>
            <a:endParaRPr lang="en-US" dirty="0"/>
          </a:p>
          <a:p>
            <a:r>
              <a:rPr lang="en-US" dirty="0" smtClean="0"/>
              <a:t>From “Generous Hearts” to “Faithful Stewards”</a:t>
            </a:r>
          </a:p>
          <a:p>
            <a:r>
              <a:rPr lang="en-US" dirty="0" smtClean="0"/>
              <a:t>Stewardship management</a:t>
            </a:r>
          </a:p>
          <a:p>
            <a:r>
              <a:rPr lang="en-US" dirty="0"/>
              <a:t>Common </a:t>
            </a:r>
            <a:r>
              <a:rPr lang="en-US" dirty="0" smtClean="0"/>
              <a:t>language</a:t>
            </a:r>
          </a:p>
          <a:p>
            <a:r>
              <a:rPr lang="en-US" dirty="0"/>
              <a:t>Annual commitment in </a:t>
            </a:r>
            <a:r>
              <a:rPr lang="en-US" dirty="0" smtClean="0"/>
              <a:t>June</a:t>
            </a:r>
          </a:p>
          <a:p>
            <a:r>
              <a:rPr lang="en-US" dirty="0" smtClean="0"/>
              <a:t>Calendar</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137" y="1483882"/>
            <a:ext cx="1288472" cy="128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441" y="1210831"/>
            <a:ext cx="3245427" cy="1826636"/>
          </a:xfrm>
          <a:prstGeom prst="rect">
            <a:avLst/>
          </a:prstGeom>
        </p:spPr>
      </p:pic>
    </p:spTree>
    <p:extLst>
      <p:ext uri="{BB962C8B-B14F-4D97-AF65-F5344CB8AC3E}">
        <p14:creationId xmlns:p14="http://schemas.microsoft.com/office/powerpoint/2010/main" val="87940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Pastoral Support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64836" y="2084658"/>
            <a:ext cx="3881438" cy="2911078"/>
          </a:xfrm>
        </p:spPr>
      </p:pic>
      <p:sp>
        <p:nvSpPr>
          <p:cNvPr id="5" name="TextBox 4"/>
          <p:cNvSpPr txBox="1"/>
          <p:nvPr/>
        </p:nvSpPr>
        <p:spPr>
          <a:xfrm>
            <a:off x="4447309" y="1776845"/>
            <a:ext cx="3678382" cy="3416320"/>
          </a:xfrm>
          <a:prstGeom prst="rect">
            <a:avLst/>
          </a:prstGeom>
          <a:noFill/>
        </p:spPr>
        <p:txBody>
          <a:bodyPr wrap="square" rtlCol="0">
            <a:spAutoFit/>
          </a:bodyPr>
          <a:lstStyle/>
          <a:p>
            <a:pPr marL="285750" indent="-285750">
              <a:buClr>
                <a:schemeClr val="accent1"/>
              </a:buClr>
              <a:buSzPct val="80000"/>
              <a:buFont typeface="Wingdings 3" panose="05040102010807070707" pitchFamily="18" charset="2"/>
              <a:buChar char="u"/>
            </a:pPr>
            <a:r>
              <a:rPr lang="en-US" dirty="0" smtClean="0">
                <a:solidFill>
                  <a:schemeClr val="tx1">
                    <a:lumMod val="75000"/>
                    <a:lumOff val="25000"/>
                  </a:schemeClr>
                </a:solidFill>
              </a:rPr>
              <a:t>Pastor support</a:t>
            </a:r>
          </a:p>
          <a:p>
            <a:pPr marL="742950" lvl="1" indent="-285750">
              <a:buClr>
                <a:schemeClr val="accent1"/>
              </a:buClr>
              <a:buSzPct val="80000"/>
              <a:buFont typeface="Wingdings" panose="05000000000000000000" pitchFamily="2" charset="2"/>
              <a:buChar char="Ø"/>
            </a:pPr>
            <a:r>
              <a:rPr lang="en-US" dirty="0" smtClean="0">
                <a:solidFill>
                  <a:schemeClr val="tx1">
                    <a:lumMod val="75000"/>
                    <a:lumOff val="25000"/>
                  </a:schemeClr>
                </a:solidFill>
              </a:rPr>
              <a:t>Pilot Participation</a:t>
            </a:r>
          </a:p>
          <a:p>
            <a:pPr marL="742950" lvl="1" indent="-285750">
              <a:buClr>
                <a:schemeClr val="accent1"/>
              </a:buClr>
              <a:buSzPct val="80000"/>
              <a:buFont typeface="Wingdings" panose="05000000000000000000" pitchFamily="2" charset="2"/>
              <a:buChar char="Ø"/>
            </a:pPr>
            <a:r>
              <a:rPr lang="en-US" dirty="0" smtClean="0">
                <a:solidFill>
                  <a:schemeClr val="tx1">
                    <a:lumMod val="75000"/>
                    <a:lumOff val="25000"/>
                  </a:schemeClr>
                </a:solidFill>
              </a:rPr>
              <a:t>Sunday Liturgy</a:t>
            </a:r>
          </a:p>
          <a:p>
            <a:pPr marL="742950" lvl="1" indent="-285750">
              <a:buClr>
                <a:schemeClr val="accent1"/>
              </a:buClr>
              <a:buSzPct val="80000"/>
              <a:buFont typeface="Wingdings" panose="05000000000000000000" pitchFamily="2" charset="2"/>
              <a:buChar char="Ø"/>
            </a:pPr>
            <a:r>
              <a:rPr lang="en-US" dirty="0" smtClean="0">
                <a:solidFill>
                  <a:schemeClr val="tx1">
                    <a:lumMod val="75000"/>
                    <a:lumOff val="25000"/>
                  </a:schemeClr>
                </a:solidFill>
              </a:rPr>
              <a:t>Prayers of the Faithful</a:t>
            </a:r>
          </a:p>
          <a:p>
            <a:pPr marL="285750" indent="-285750">
              <a:buClr>
                <a:schemeClr val="accent1"/>
              </a:buClr>
              <a:buSzPct val="80000"/>
              <a:buFont typeface="Wingdings 3" panose="05040102010807070707" pitchFamily="18" charset="2"/>
              <a:buChar char="u"/>
            </a:pPr>
            <a:endParaRPr lang="en-US" dirty="0" smtClean="0">
              <a:solidFill>
                <a:schemeClr val="tx1">
                  <a:lumMod val="75000"/>
                  <a:lumOff val="25000"/>
                </a:schemeClr>
              </a:solidFill>
            </a:endParaRPr>
          </a:p>
          <a:p>
            <a:pPr marL="285750" indent="-285750">
              <a:buClr>
                <a:schemeClr val="accent1"/>
              </a:buClr>
              <a:buSzPct val="80000"/>
              <a:buFont typeface="Wingdings 3" panose="05040102010807070707" pitchFamily="18" charset="2"/>
              <a:buChar char="u"/>
            </a:pPr>
            <a:r>
              <a:rPr lang="en-US" dirty="0" smtClean="0">
                <a:solidFill>
                  <a:schemeClr val="tx1">
                    <a:lumMod val="75000"/>
                    <a:lumOff val="25000"/>
                  </a:schemeClr>
                </a:solidFill>
              </a:rPr>
              <a:t>Bulletin</a:t>
            </a:r>
          </a:p>
          <a:p>
            <a:pPr marL="742950" lvl="1" indent="-285750">
              <a:buClr>
                <a:schemeClr val="accent1"/>
              </a:buClr>
              <a:buSzPct val="80000"/>
              <a:buFont typeface="Wingdings" panose="05000000000000000000" pitchFamily="2" charset="2"/>
              <a:buChar char="Ø"/>
            </a:pPr>
            <a:r>
              <a:rPr lang="en-US" dirty="0" smtClean="0">
                <a:solidFill>
                  <a:schemeClr val="tx1">
                    <a:lumMod val="75000"/>
                    <a:lumOff val="25000"/>
                  </a:schemeClr>
                </a:solidFill>
              </a:rPr>
              <a:t>Pastor’s Corner</a:t>
            </a:r>
          </a:p>
          <a:p>
            <a:pPr marL="742950" lvl="1" indent="-285750">
              <a:buClr>
                <a:schemeClr val="accent1"/>
              </a:buClr>
              <a:buSzPct val="80000"/>
              <a:buFont typeface="Wingdings" panose="05000000000000000000" pitchFamily="2" charset="2"/>
              <a:buChar char="Ø"/>
            </a:pPr>
            <a:r>
              <a:rPr lang="en-US" dirty="0" smtClean="0">
                <a:solidFill>
                  <a:schemeClr val="tx1">
                    <a:lumMod val="75000"/>
                    <a:lumOff val="25000"/>
                  </a:schemeClr>
                </a:solidFill>
              </a:rPr>
              <a:t>Announcements</a:t>
            </a:r>
          </a:p>
          <a:p>
            <a:pPr marL="285750" indent="-285750">
              <a:buClr>
                <a:schemeClr val="accent1"/>
              </a:buClr>
              <a:buSzPct val="80000"/>
              <a:buFont typeface="Wingdings 3" panose="05040102010807070707" pitchFamily="18" charset="2"/>
              <a:buChar char="u"/>
            </a:pPr>
            <a:endParaRPr lang="en-US" dirty="0" smtClean="0">
              <a:solidFill>
                <a:schemeClr val="tx1">
                  <a:lumMod val="75000"/>
                  <a:lumOff val="25000"/>
                </a:schemeClr>
              </a:solidFill>
            </a:endParaRPr>
          </a:p>
          <a:p>
            <a:pPr marL="285750" indent="-285750">
              <a:buClr>
                <a:schemeClr val="accent1"/>
              </a:buClr>
              <a:buSzPct val="80000"/>
              <a:buFont typeface="Wingdings 3" panose="05040102010807070707" pitchFamily="18" charset="2"/>
              <a:buChar char="u"/>
            </a:pPr>
            <a:r>
              <a:rPr lang="en-US" dirty="0" smtClean="0">
                <a:solidFill>
                  <a:schemeClr val="tx1">
                    <a:lumMod val="75000"/>
                    <a:lumOff val="25000"/>
                  </a:schemeClr>
                </a:solidFill>
              </a:rPr>
              <a:t>Ministry Leadership</a:t>
            </a:r>
          </a:p>
          <a:p>
            <a:pPr marL="742950" lvl="1" indent="-285750">
              <a:buClr>
                <a:schemeClr val="accent1"/>
              </a:buClr>
              <a:buSzPct val="80000"/>
              <a:buFont typeface="Wingdings 3" panose="05040102010807070707" pitchFamily="18" charset="2"/>
              <a:buChar char="u"/>
            </a:pPr>
            <a:endParaRPr lang="en-US" dirty="0" smtClean="0"/>
          </a:p>
          <a:p>
            <a:pPr marL="285750" indent="-285750">
              <a:buClr>
                <a:schemeClr val="accent2"/>
              </a:buClr>
              <a:buFont typeface="Arial" panose="020B0604020202020204" pitchFamily="34" charset="0"/>
              <a:buChar char="•"/>
            </a:pPr>
            <a:endParaRPr lang="en-US" dirty="0"/>
          </a:p>
        </p:txBody>
      </p:sp>
    </p:spTree>
    <p:extLst>
      <p:ext uri="{BB962C8B-B14F-4D97-AF65-F5344CB8AC3E}">
        <p14:creationId xmlns:p14="http://schemas.microsoft.com/office/powerpoint/2010/main" val="2411937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Parish Council and Finance Council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27236" y="2084658"/>
            <a:ext cx="3881438" cy="2911078"/>
          </a:xfrm>
        </p:spPr>
      </p:pic>
      <p:sp>
        <p:nvSpPr>
          <p:cNvPr id="5" name="TextBox 4"/>
          <p:cNvSpPr txBox="1"/>
          <p:nvPr/>
        </p:nvSpPr>
        <p:spPr>
          <a:xfrm>
            <a:off x="4135582" y="1688162"/>
            <a:ext cx="4249882" cy="1477328"/>
          </a:xfrm>
          <a:prstGeom prst="rect">
            <a:avLst/>
          </a:prstGeom>
          <a:noFill/>
        </p:spPr>
        <p:txBody>
          <a:bodyPr wrap="square" rtlCol="0">
            <a:spAutoFit/>
          </a:bodyPr>
          <a:lstStyle/>
          <a:p>
            <a:pPr marL="285750" indent="-285750">
              <a:buClr>
                <a:schemeClr val="accent1"/>
              </a:buClr>
              <a:buSzPct val="80000"/>
              <a:buFont typeface="Wingdings 3" panose="05040102010807070707" pitchFamily="18" charset="2"/>
              <a:buChar char="u"/>
            </a:pPr>
            <a:r>
              <a:rPr lang="en-US" dirty="0" smtClean="0">
                <a:solidFill>
                  <a:schemeClr val="tx1">
                    <a:lumMod val="75000"/>
                    <a:lumOff val="25000"/>
                  </a:schemeClr>
                </a:solidFill>
              </a:rPr>
              <a:t>Active Involvement</a:t>
            </a:r>
          </a:p>
          <a:p>
            <a:pPr marL="285750" indent="-285750">
              <a:buClr>
                <a:schemeClr val="accent1"/>
              </a:buClr>
              <a:buSzPct val="80000"/>
              <a:buFont typeface="Wingdings 3" panose="05040102010807070707" pitchFamily="18" charset="2"/>
              <a:buChar char="u"/>
            </a:pPr>
            <a:endParaRPr lang="en-US" dirty="0" smtClean="0">
              <a:solidFill>
                <a:schemeClr val="tx1">
                  <a:lumMod val="75000"/>
                  <a:lumOff val="25000"/>
                </a:schemeClr>
              </a:solidFill>
            </a:endParaRPr>
          </a:p>
          <a:p>
            <a:pPr marL="285750" indent="-285750">
              <a:buClr>
                <a:schemeClr val="accent1"/>
              </a:buClr>
              <a:buSzPct val="80000"/>
              <a:buFont typeface="Wingdings 3" panose="05040102010807070707" pitchFamily="18" charset="2"/>
              <a:buChar char="u"/>
            </a:pPr>
            <a:r>
              <a:rPr lang="en-US" dirty="0" smtClean="0">
                <a:solidFill>
                  <a:schemeClr val="tx1">
                    <a:lumMod val="75000"/>
                    <a:lumOff val="25000"/>
                  </a:schemeClr>
                </a:solidFill>
              </a:rPr>
              <a:t>Ongoing Pastoral Planning</a:t>
            </a:r>
          </a:p>
          <a:p>
            <a:endParaRPr lang="en-US" dirty="0" smtClean="0"/>
          </a:p>
          <a:p>
            <a:endParaRPr lang="en-US" dirty="0"/>
          </a:p>
        </p:txBody>
      </p:sp>
    </p:spTree>
    <p:extLst>
      <p:ext uri="{BB962C8B-B14F-4D97-AF65-F5344CB8AC3E}">
        <p14:creationId xmlns:p14="http://schemas.microsoft.com/office/powerpoint/2010/main" val="597883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61554"/>
            <a:ext cx="8596668" cy="1320800"/>
          </a:xfrm>
        </p:spPr>
        <p:txBody>
          <a:bodyPr/>
          <a:lstStyle/>
          <a:p>
            <a:r>
              <a:rPr lang="en-US" dirty="0" smtClean="0"/>
              <a:t>Publicity</a:t>
            </a:r>
            <a:endParaRPr lang="en-US" dirty="0"/>
          </a:p>
        </p:txBody>
      </p:sp>
      <p:sp>
        <p:nvSpPr>
          <p:cNvPr id="3" name="Content Placeholder 2"/>
          <p:cNvSpPr>
            <a:spLocks noGrp="1"/>
          </p:cNvSpPr>
          <p:nvPr>
            <p:ph idx="1"/>
          </p:nvPr>
        </p:nvSpPr>
        <p:spPr/>
        <p:txBody>
          <a:bodyPr/>
          <a:lstStyle/>
          <a:p>
            <a:r>
              <a:rPr lang="en-US" dirty="0" smtClean="0"/>
              <a:t>Newsletter</a:t>
            </a:r>
          </a:p>
          <a:p>
            <a:r>
              <a:rPr lang="en-US" dirty="0" smtClean="0"/>
              <a:t>Website</a:t>
            </a:r>
          </a:p>
          <a:p>
            <a:r>
              <a:rPr lang="en-US" dirty="0" smtClean="0"/>
              <a:t>Email/Postal Mail/Remind/Facebook</a:t>
            </a:r>
          </a:p>
          <a:p>
            <a:r>
              <a:rPr lang="en-US" dirty="0" smtClean="0"/>
              <a:t>Lay Witness</a:t>
            </a:r>
          </a:p>
          <a:p>
            <a:r>
              <a:rPr lang="en-US" dirty="0" smtClean="0"/>
              <a:t>Signage</a:t>
            </a:r>
          </a:p>
          <a:p>
            <a:pPr marL="0" indent="0">
              <a:buNone/>
            </a:pPr>
            <a:endParaRPr lang="en-US" dirty="0"/>
          </a:p>
        </p:txBody>
      </p:sp>
      <p:sp>
        <p:nvSpPr>
          <p:cNvPr id="4" name="TextBox 3"/>
          <p:cNvSpPr txBox="1"/>
          <p:nvPr/>
        </p:nvSpPr>
        <p:spPr>
          <a:xfrm>
            <a:off x="6057900" y="2160589"/>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2580">
            <a:off x="5125347" y="1454198"/>
            <a:ext cx="4249068" cy="2828326"/>
          </a:xfrm>
          <a:prstGeom prst="rect">
            <a:avLst/>
          </a:prstGeom>
        </p:spPr>
      </p:pic>
    </p:spTree>
    <p:extLst>
      <p:ext uri="{BB962C8B-B14F-4D97-AF65-F5344CB8AC3E}">
        <p14:creationId xmlns:p14="http://schemas.microsoft.com/office/powerpoint/2010/main" val="285758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 Formation</a:t>
            </a:r>
            <a:endParaRPr lang="en-US" dirty="0"/>
          </a:p>
        </p:txBody>
      </p:sp>
      <p:sp>
        <p:nvSpPr>
          <p:cNvPr id="3" name="Content Placeholder 2"/>
          <p:cNvSpPr>
            <a:spLocks noGrp="1"/>
          </p:cNvSpPr>
          <p:nvPr>
            <p:ph idx="1"/>
          </p:nvPr>
        </p:nvSpPr>
        <p:spPr/>
        <p:txBody>
          <a:bodyPr/>
          <a:lstStyle/>
          <a:p>
            <a:r>
              <a:rPr lang="en-US" dirty="0" smtClean="0"/>
              <a:t>Adults</a:t>
            </a:r>
          </a:p>
          <a:p>
            <a:r>
              <a:rPr lang="en-US" dirty="0" smtClean="0"/>
              <a:t>Teens</a:t>
            </a:r>
          </a:p>
          <a:p>
            <a:r>
              <a:rPr lang="en-US" dirty="0" smtClean="0"/>
              <a:t>Children</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897" y="1647143"/>
            <a:ext cx="3641302" cy="2728913"/>
          </a:xfrm>
          <a:prstGeom prst="rect">
            <a:avLst/>
          </a:prstGeom>
        </p:spPr>
      </p:pic>
    </p:spTree>
    <p:extLst>
      <p:ext uri="{BB962C8B-B14F-4D97-AF65-F5344CB8AC3E}">
        <p14:creationId xmlns:p14="http://schemas.microsoft.com/office/powerpoint/2010/main" val="70892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Ministries</a:t>
            </a:r>
            <a:endParaRPr lang="en-US" dirty="0"/>
          </a:p>
        </p:txBody>
      </p:sp>
      <p:sp>
        <p:nvSpPr>
          <p:cNvPr id="3" name="Content Placeholder 2"/>
          <p:cNvSpPr>
            <a:spLocks noGrp="1"/>
          </p:cNvSpPr>
          <p:nvPr>
            <p:ph idx="1"/>
          </p:nvPr>
        </p:nvSpPr>
        <p:spPr>
          <a:xfrm>
            <a:off x="4858809" y="2067071"/>
            <a:ext cx="3391573" cy="2806265"/>
          </a:xfrm>
        </p:spPr>
        <p:txBody>
          <a:bodyPr/>
          <a:lstStyle/>
          <a:p>
            <a:pPr marL="0" indent="0">
              <a:buNone/>
            </a:pPr>
            <a:endParaRPr lang="en-US" dirty="0" smtClean="0"/>
          </a:p>
          <a:p>
            <a:pPr marL="0" indent="0">
              <a:buNone/>
            </a:pPr>
            <a:endParaRPr lang="en-US" dirty="0"/>
          </a:p>
          <a:p>
            <a:r>
              <a:rPr lang="en-US" dirty="0" smtClean="0"/>
              <a:t>Word, Worship, Community and Service</a:t>
            </a:r>
          </a:p>
          <a:p>
            <a:r>
              <a:rPr lang="en-US" dirty="0" smtClean="0"/>
              <a:t>Music Ministry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930400"/>
            <a:ext cx="3651540" cy="3594822"/>
          </a:xfrm>
          <a:prstGeom prst="rect">
            <a:avLst/>
          </a:prstGeom>
        </p:spPr>
      </p:pic>
    </p:spTree>
    <p:extLst>
      <p:ext uri="{BB962C8B-B14F-4D97-AF65-F5344CB8AC3E}">
        <p14:creationId xmlns:p14="http://schemas.microsoft.com/office/powerpoint/2010/main" val="320296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677334" y="1270000"/>
            <a:ext cx="8596668" cy="5165000"/>
          </a:xfrm>
        </p:spPr>
        <p:txBody>
          <a:bodyPr>
            <a:normAutofit/>
          </a:bodyPr>
          <a:lstStyle/>
          <a:p>
            <a:pPr marL="0" indent="0">
              <a:buNone/>
            </a:pPr>
            <a:r>
              <a:rPr lang="en-US" dirty="0" smtClean="0"/>
              <a:t>Phased approach</a:t>
            </a:r>
          </a:p>
          <a:p>
            <a:pPr lvl="1">
              <a:buFont typeface="Wingdings 3" panose="05040102010807070707" pitchFamily="18" charset="2"/>
              <a:buChar char="u"/>
            </a:pPr>
            <a:r>
              <a:rPr lang="en-US" dirty="0" smtClean="0"/>
              <a:t>Completed/Ongoing</a:t>
            </a:r>
          </a:p>
          <a:p>
            <a:pPr lvl="2">
              <a:buFont typeface="Wingdings" panose="05000000000000000000" pitchFamily="2" charset="2"/>
              <a:buChar char="Ø"/>
            </a:pPr>
            <a:r>
              <a:rPr lang="en-US" dirty="0" smtClean="0"/>
              <a:t>Pastoral Plan Goal</a:t>
            </a:r>
          </a:p>
          <a:p>
            <a:pPr lvl="2">
              <a:buFont typeface="Wingdings" panose="05000000000000000000" pitchFamily="2" charset="2"/>
              <a:buChar char="Ø"/>
            </a:pPr>
            <a:r>
              <a:rPr lang="en-US" dirty="0" smtClean="0"/>
              <a:t>Stewardship Committee established</a:t>
            </a:r>
          </a:p>
          <a:p>
            <a:pPr lvl="2">
              <a:buFont typeface="Wingdings" panose="05000000000000000000" pitchFamily="2" charset="2"/>
              <a:buChar char="Ø"/>
            </a:pPr>
            <a:r>
              <a:rPr lang="en-US" dirty="0" smtClean="0"/>
              <a:t>Introduction to parishioners and monthly bulletin articles</a:t>
            </a:r>
          </a:p>
          <a:p>
            <a:pPr lvl="2">
              <a:buFont typeface="Wingdings" panose="05000000000000000000" pitchFamily="2" charset="2"/>
              <a:buChar char="Ø"/>
            </a:pPr>
            <a:r>
              <a:rPr lang="en-US" dirty="0" smtClean="0"/>
              <a:t>Pastor’s Corner and homilies</a:t>
            </a:r>
          </a:p>
          <a:p>
            <a:pPr lvl="1">
              <a:buFont typeface="Wingdings 3" panose="05040102010807070707" pitchFamily="18" charset="2"/>
              <a:buChar char="u"/>
            </a:pPr>
            <a:r>
              <a:rPr lang="en-US" dirty="0" smtClean="0"/>
              <a:t>Currently planned</a:t>
            </a:r>
          </a:p>
          <a:p>
            <a:pPr lvl="2">
              <a:buFont typeface="Wingdings" panose="05000000000000000000" pitchFamily="2" charset="2"/>
              <a:buChar char="Ø"/>
            </a:pPr>
            <a:r>
              <a:rPr lang="en-US" dirty="0" smtClean="0"/>
              <a:t>Stewardship Committee meetings</a:t>
            </a:r>
          </a:p>
          <a:p>
            <a:pPr lvl="2">
              <a:buFont typeface="Wingdings" panose="05000000000000000000" pitchFamily="2" charset="2"/>
              <a:buChar char="Ø"/>
            </a:pPr>
            <a:r>
              <a:rPr lang="en-US" dirty="0" smtClean="0"/>
              <a:t>Website and other social media updates</a:t>
            </a:r>
          </a:p>
          <a:p>
            <a:pPr lvl="2">
              <a:buFont typeface="Wingdings" panose="05000000000000000000" pitchFamily="2" charset="2"/>
              <a:buChar char="Ø"/>
            </a:pPr>
            <a:r>
              <a:rPr lang="en-US" dirty="0" smtClean="0"/>
              <a:t>Introduction to Ministries</a:t>
            </a:r>
          </a:p>
          <a:p>
            <a:pPr lvl="1">
              <a:buFont typeface="Wingdings 3" panose="05040102010807070707" pitchFamily="18" charset="2"/>
              <a:buChar char="u"/>
            </a:pPr>
            <a:r>
              <a:rPr lang="en-US" dirty="0" smtClean="0"/>
              <a:t>Future</a:t>
            </a:r>
          </a:p>
          <a:p>
            <a:pPr lvl="2">
              <a:buFont typeface="Wingdings" panose="05000000000000000000" pitchFamily="2" charset="2"/>
              <a:buChar char="Ø"/>
            </a:pPr>
            <a:r>
              <a:rPr lang="en-US" dirty="0" smtClean="0"/>
              <a:t>Lay Witness testimonials</a:t>
            </a:r>
          </a:p>
          <a:p>
            <a:pPr lvl="2">
              <a:buFont typeface="Wingdings" panose="05000000000000000000" pitchFamily="2" charset="2"/>
              <a:buChar char="Ø"/>
            </a:pPr>
            <a:r>
              <a:rPr lang="en-US" dirty="0" smtClean="0"/>
              <a:t>Newsletter and signage</a:t>
            </a:r>
          </a:p>
          <a:p>
            <a:pPr lvl="2">
              <a:buFont typeface="Wingdings" panose="05000000000000000000" pitchFamily="2" charset="2"/>
              <a:buChar char="Ø"/>
            </a:pPr>
            <a:r>
              <a:rPr lang="en-US" dirty="0" smtClean="0"/>
              <a:t>Annual commitment</a:t>
            </a:r>
          </a:p>
          <a:p>
            <a:pPr lvl="2">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a:p>
            <a:pPr marL="457200" lvl="1" indent="0">
              <a:buNone/>
            </a:pPr>
            <a:endParaRPr lang="en-US" dirty="0" smtClean="0"/>
          </a:p>
          <a:p>
            <a:pPr marL="914400" lvl="2"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663" y="3080656"/>
            <a:ext cx="2618510" cy="2290565"/>
          </a:xfrm>
          <a:prstGeom prst="rect">
            <a:avLst/>
          </a:prstGeom>
        </p:spPr>
      </p:pic>
    </p:spTree>
    <p:extLst>
      <p:ext uri="{BB962C8B-B14F-4D97-AF65-F5344CB8AC3E}">
        <p14:creationId xmlns:p14="http://schemas.microsoft.com/office/powerpoint/2010/main" val="228085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5982" y="299605"/>
            <a:ext cx="5113699" cy="2381250"/>
          </a:xfrm>
        </p:spPr>
      </p:pic>
      <p:sp>
        <p:nvSpPr>
          <p:cNvPr id="7" name="TextBox 6"/>
          <p:cNvSpPr txBox="1"/>
          <p:nvPr/>
        </p:nvSpPr>
        <p:spPr>
          <a:xfrm>
            <a:off x="1288473" y="2680855"/>
            <a:ext cx="7408718" cy="2585323"/>
          </a:xfrm>
          <a:prstGeom prst="rect">
            <a:avLst/>
          </a:prstGeom>
          <a:noFill/>
        </p:spPr>
        <p:txBody>
          <a:bodyPr wrap="square" rtlCol="0">
            <a:spAutoFit/>
          </a:bodyPr>
          <a:lstStyle/>
          <a:p>
            <a:endParaRPr lang="en-US" dirty="0" smtClean="0"/>
          </a:p>
          <a:p>
            <a:r>
              <a:rPr lang="en-US" dirty="0" smtClean="0">
                <a:solidFill>
                  <a:schemeClr val="tx1">
                    <a:lumMod val="75000"/>
                    <a:lumOff val="25000"/>
                  </a:schemeClr>
                </a:solidFill>
              </a:rPr>
              <a:t>On behalf of St. Vincent’s Parish Staff, Parish Council, Finance Council and all of us on the Integration Team, a big thank you to each and every one of you for your guidance, support and most of all, sharing your knowledge.</a:t>
            </a:r>
          </a:p>
          <a:p>
            <a:endParaRPr lang="en-US" dirty="0">
              <a:solidFill>
                <a:schemeClr val="tx1">
                  <a:lumMod val="75000"/>
                  <a:lumOff val="25000"/>
                </a:schemeClr>
              </a:solidFill>
            </a:endParaRPr>
          </a:p>
          <a:p>
            <a:pPr algn="ctr"/>
            <a:r>
              <a:rPr lang="en-US" dirty="0" smtClean="0">
                <a:solidFill>
                  <a:schemeClr val="tx1">
                    <a:lumMod val="75000"/>
                    <a:lumOff val="25000"/>
                  </a:schemeClr>
                </a:solidFill>
              </a:rPr>
              <a:t>Together we are building a culture of stewardship!</a:t>
            </a:r>
          </a:p>
          <a:p>
            <a:endParaRPr lang="en-US" dirty="0" smtClean="0"/>
          </a:p>
          <a:p>
            <a:r>
              <a:rPr lang="en-US" dirty="0" smtClean="0"/>
              <a:t> </a:t>
            </a:r>
            <a:endParaRPr lang="en-US" dirty="0"/>
          </a:p>
        </p:txBody>
      </p:sp>
    </p:spTree>
    <p:extLst>
      <p:ext uri="{BB962C8B-B14F-4D97-AF65-F5344CB8AC3E}">
        <p14:creationId xmlns:p14="http://schemas.microsoft.com/office/powerpoint/2010/main" val="1263574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190</TotalTime>
  <Words>1255</Words>
  <Application>Microsoft Office PowerPoint</Application>
  <PresentationFormat>Widescreen</PresentationFormat>
  <Paragraphs>119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Trebuchet MS</vt:lpstr>
      <vt:lpstr>Wingdings</vt:lpstr>
      <vt:lpstr>Wingdings 3</vt:lpstr>
      <vt:lpstr>Facet</vt:lpstr>
      <vt:lpstr>St. Vincent de Paul Church Faithful Stewards Implementation Plan</vt:lpstr>
      <vt:lpstr>Stewardship Committee</vt:lpstr>
      <vt:lpstr>Pastoral Support</vt:lpstr>
      <vt:lpstr>Parish Council and Finance Council</vt:lpstr>
      <vt:lpstr>Publicity</vt:lpstr>
      <vt:lpstr>Faith Formation</vt:lpstr>
      <vt:lpstr>Ministries</vt:lpstr>
      <vt:lpstr>Implementation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 de Paul Church Faithful Stewards</dc:title>
  <dc:creator>Kathy Eckert</dc:creator>
  <cp:lastModifiedBy>Administrator</cp:lastModifiedBy>
  <cp:revision>28</cp:revision>
  <cp:lastPrinted>2019-01-12T19:30:26Z</cp:lastPrinted>
  <dcterms:created xsi:type="dcterms:W3CDTF">2019-01-12T16:35:34Z</dcterms:created>
  <dcterms:modified xsi:type="dcterms:W3CDTF">2019-06-19T17:17:43Z</dcterms:modified>
</cp:coreProperties>
</file>